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25198"/>
    <a:srgbClr val="000099"/>
    <a:srgbClr val="1C1C1C"/>
    <a:srgbClr val="3366FF"/>
    <a:srgbClr val="004C00"/>
    <a:srgbClr val="2211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1" autoAdjust="0"/>
    <p:restoredTop sz="94652" autoAdjust="0"/>
  </p:normalViewPr>
  <p:slideViewPr>
    <p:cSldViewPr>
      <p:cViewPr varScale="1">
        <p:scale>
          <a:sx n="70" d="100"/>
          <a:sy n="70" d="100"/>
        </p:scale>
        <p:origin x="-11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35DCF-5835-4562-877B-A2834604107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6EC78-6B5A-4386-8526-B7FE8E50C4F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14EFC-9075-4001-A8E7-FE5F6525F3A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B66C7-A7C1-481C-8C66-79B3F0A24CE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FAD9B-6C3C-4054-8C72-A7E1A46FB41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D7BA7-1DA2-45C3-A568-C9C08E3D667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6FAAD7-97C6-41F1-AA1F-36553530F80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B0BE7-EEBC-4B4D-B835-5DE3B6854E9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A07FC-E1B8-4B36-A58E-9A553A41C2F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4DA73-975D-41FA-9805-35E3EDD316E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D68E3-BF95-40BB-8DD1-AC452E5BC1B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6B1D97-3804-45D7-B699-4DE503818529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Rectangle 90"/>
          <p:cNvSpPr>
            <a:spLocks noGrp="1" noChangeArrowheads="1"/>
          </p:cNvSpPr>
          <p:nvPr>
            <p:ph type="ctrTitle"/>
          </p:nvPr>
        </p:nvSpPr>
        <p:spPr>
          <a:xfrm>
            <a:off x="575370" y="4509120"/>
            <a:ext cx="8568630" cy="1223292"/>
          </a:xfrm>
        </p:spPr>
        <p:txBody>
          <a:bodyPr/>
          <a:lstStyle/>
          <a:p>
            <a: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Лекция 2. МЕТОДЫ 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ПРЕДСТАВЛЕНИЯ ГРАФИЧЕСКИХ ИЗОБРАЖЕНИЙ. РАЗРЕШЕНИЕ ИЗОБРАЖЕНИЯ. ЦВЕТОВЫЕ МОДЕЛИ</a:t>
            </a:r>
            <a: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 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ТИПЫ РАСТРОВЫХ ИЗОБРАЖЕНИЙ. </a:t>
            </a:r>
            <a: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ФОРМАТЫ 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ГРАФИЧЕСКИХ ФАЙЛОВ</a:t>
            </a:r>
            <a:endParaRPr lang="es-ES" sz="2000" b="1" dirty="0">
              <a:solidFill>
                <a:srgbClr val="221100"/>
              </a:solidFill>
            </a:endParaRPr>
          </a:p>
        </p:txBody>
      </p:sp>
      <p:sp>
        <p:nvSpPr>
          <p:cNvPr id="2139" name="Rectangle 91"/>
          <p:cNvSpPr>
            <a:spLocks noGrp="1" noChangeArrowheads="1"/>
          </p:cNvSpPr>
          <p:nvPr>
            <p:ph type="subTitle" idx="1"/>
          </p:nvPr>
        </p:nvSpPr>
        <p:spPr>
          <a:xfrm>
            <a:off x="323528" y="5805264"/>
            <a:ext cx="4032126" cy="79174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sz="2000" dirty="0" smtClean="0">
                <a:solidFill>
                  <a:srgbClr val="221100"/>
                </a:solidFill>
              </a:rPr>
              <a:t>16-МГР(ГТ)-1,5</a:t>
            </a:r>
          </a:p>
          <a:p>
            <a:pPr algn="l">
              <a:lnSpc>
                <a:spcPct val="90000"/>
              </a:lnSpc>
            </a:pPr>
            <a:r>
              <a:rPr lang="ru-RU" sz="2000" dirty="0" err="1" smtClean="0">
                <a:solidFill>
                  <a:srgbClr val="221100"/>
                </a:solidFill>
              </a:rPr>
              <a:t>Кутубаева</a:t>
            </a:r>
            <a:r>
              <a:rPr lang="ru-RU" sz="2000" dirty="0" smtClean="0">
                <a:solidFill>
                  <a:srgbClr val="221100"/>
                </a:solidFill>
              </a:rPr>
              <a:t> А.А.</a:t>
            </a:r>
            <a:endParaRPr lang="es-ES" sz="2000" dirty="0">
              <a:solidFill>
                <a:srgbClr val="2211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Содержание лекции: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700808"/>
            <a:ext cx="7067128" cy="4425355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kk-K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2.1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Разрешение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изображения</a:t>
            </a:r>
          </a:p>
          <a:p>
            <a:pPr>
              <a:lnSpc>
                <a:spcPct val="150000"/>
              </a:lnSpc>
              <a:buNone/>
            </a:pPr>
            <a:r>
              <a:rPr lang="kk-K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2.2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Цветовые модели</a:t>
            </a:r>
          </a:p>
          <a:p>
            <a:pPr>
              <a:lnSpc>
                <a:spcPct val="150000"/>
              </a:lnSpc>
              <a:buNone/>
            </a:pPr>
            <a:r>
              <a:rPr lang="kk-K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2.3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Типы растровых изображений</a:t>
            </a:r>
          </a:p>
          <a:p>
            <a:pPr>
              <a:lnSpc>
                <a:spcPct val="150000"/>
              </a:lnSpc>
              <a:buNone/>
            </a:pPr>
            <a:r>
              <a:rPr lang="kk-K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2.4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Форматы графических файлов </a:t>
            </a:r>
          </a:p>
          <a:p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76672"/>
            <a:ext cx="8229600" cy="981075"/>
          </a:xfrm>
        </p:spPr>
        <p:txBody>
          <a:bodyPr/>
          <a:lstStyle/>
          <a:p>
            <a:r>
              <a:rPr lang="ru-RU" dirty="0" smtClean="0"/>
              <a:t>Методы </a:t>
            </a:r>
            <a:r>
              <a:rPr lang="ru-RU" dirty="0" smtClean="0"/>
              <a:t>представления графических изображений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7700869" cy="388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332656"/>
            <a:ext cx="3600400" cy="3744415"/>
          </a:xfrm>
        </p:spPr>
        <p:txBody>
          <a:bodyPr/>
          <a:lstStyle/>
          <a:p>
            <a:r>
              <a:rPr lang="ru-RU" sz="1600" dirty="0" smtClean="0"/>
              <a:t>Растровое изображение </a:t>
            </a:r>
            <a:r>
              <a:rPr lang="ru-RU" sz="1600" b="0" dirty="0" smtClean="0"/>
              <a:t>представляет собой матрицу элементов - </a:t>
            </a:r>
            <a:r>
              <a:rPr lang="ru-RU" sz="1600" b="0" dirty="0" err="1" smtClean="0"/>
              <a:t>пикселов</a:t>
            </a:r>
            <a:r>
              <a:rPr lang="ru-RU" sz="1600" b="0" dirty="0" smtClean="0"/>
              <a:t>. </a:t>
            </a:r>
            <a:endParaRPr lang="ru-RU" sz="1600" b="0" dirty="0" smtClean="0"/>
          </a:p>
          <a:p>
            <a:r>
              <a:rPr lang="ru-RU" sz="1600" b="0" dirty="0" smtClean="0"/>
              <a:t>Каждый </a:t>
            </a:r>
            <a:r>
              <a:rPr lang="ru-RU" sz="1600" b="0" dirty="0" err="1" smtClean="0"/>
              <a:t>пиксел</a:t>
            </a:r>
            <a:r>
              <a:rPr lang="ru-RU" sz="1600" b="0" dirty="0" smtClean="0"/>
              <a:t> характеризуется размером, тоновым значением, глубиной цвета и </a:t>
            </a:r>
            <a:r>
              <a:rPr lang="ru-RU" sz="1600" b="0" dirty="0" smtClean="0"/>
              <a:t>позицией.</a:t>
            </a:r>
          </a:p>
          <a:p>
            <a:r>
              <a:rPr lang="ru-RU" sz="1600" b="0" dirty="0" smtClean="0"/>
              <a:t>Основными </a:t>
            </a:r>
            <a:r>
              <a:rPr lang="ru-RU" sz="1600" b="0" dirty="0" smtClean="0"/>
              <a:t>достоинствами растровой графики является легкость автоматизации ввода изобразительной информации и фотореалистичность. Недостатками - большие объемы файлов, невозможность увеличения размеров изображения без потери информации</a:t>
            </a:r>
            <a:endParaRPr lang="ru-RU" sz="1600" b="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16016" y="476672"/>
            <a:ext cx="3960440" cy="3096344"/>
          </a:xfrm>
        </p:spPr>
        <p:txBody>
          <a:bodyPr/>
          <a:lstStyle/>
          <a:p>
            <a:r>
              <a:rPr lang="ru-RU" sz="1600" b="0" dirty="0" smtClean="0"/>
              <a:t>В </a:t>
            </a:r>
            <a:r>
              <a:rPr lang="ru-RU" sz="1600" dirty="0" smtClean="0"/>
              <a:t>векторном представлении </a:t>
            </a:r>
            <a:r>
              <a:rPr lang="ru-RU" sz="1600" b="0" dirty="0" smtClean="0"/>
              <a:t>изображения строятся с помощью математических описаний объектов </a:t>
            </a:r>
            <a:r>
              <a:rPr lang="ru-RU" sz="1600" b="0" dirty="0" smtClean="0"/>
              <a:t>(примитивов</a:t>
            </a:r>
            <a:r>
              <a:rPr lang="ru-RU" sz="1600" b="0" dirty="0" smtClean="0"/>
              <a:t>), в качестве которых могут выступать линии, дуги, окружности, кривые Безье, текст и т.п. </a:t>
            </a:r>
          </a:p>
          <a:p>
            <a:r>
              <a:rPr lang="ru-RU" sz="1600" b="0" dirty="0" smtClean="0"/>
              <a:t>Практическими преимуществами векторного представления являются сравнительно небольшой объем файлов, независимость от разрешения устройства вывода и удобство редактирования. </a:t>
            </a:r>
          </a:p>
          <a:p>
            <a:endParaRPr lang="ru-RU" sz="1600" b="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221088"/>
            <a:ext cx="3145532" cy="2338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221088"/>
            <a:ext cx="3244972" cy="220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 smtClean="0"/>
              <a:t>2.1 </a:t>
            </a:r>
            <a:r>
              <a:rPr lang="ru-RU" sz="3600" b="1" dirty="0" smtClean="0"/>
              <a:t>Разрешение </a:t>
            </a:r>
            <a:r>
              <a:rPr lang="ru-RU" sz="3600" b="1" dirty="0" smtClean="0"/>
              <a:t>изображения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115616" y="1124744"/>
            <a:ext cx="7560840" cy="4752528"/>
          </a:xfrm>
        </p:spPr>
        <p:txBody>
          <a:bodyPr/>
          <a:lstStyle/>
          <a:p>
            <a:r>
              <a:rPr lang="ru-RU" sz="1800" b="1" i="1" dirty="0" smtClean="0"/>
              <a:t>Графическое разрешение</a:t>
            </a:r>
            <a:r>
              <a:rPr lang="ru-RU" sz="1800" i="1" dirty="0" smtClean="0"/>
              <a:t>.</a:t>
            </a:r>
            <a:r>
              <a:rPr lang="ru-RU" sz="1800" dirty="0" smtClean="0"/>
              <a:t> Разрешение изображения, сохраненного в виде файла, называют графическим разрешением. Оно измеряется в PPI (</a:t>
            </a:r>
            <a:r>
              <a:rPr lang="ru-RU" sz="1800" dirty="0" err="1" smtClean="0"/>
              <a:t>pixels</a:t>
            </a:r>
            <a:r>
              <a:rPr lang="ru-RU" sz="1800" dirty="0" smtClean="0"/>
              <a:t> </a:t>
            </a:r>
            <a:r>
              <a:rPr lang="ru-RU" sz="1800" dirty="0" err="1" smtClean="0"/>
              <a:t>per</a:t>
            </a:r>
            <a:r>
              <a:rPr lang="ru-RU" sz="1800" dirty="0" smtClean="0"/>
              <a:t> </a:t>
            </a:r>
            <a:r>
              <a:rPr lang="ru-RU" sz="1800" dirty="0" err="1" smtClean="0"/>
              <a:t>inch</a:t>
            </a:r>
            <a:r>
              <a:rPr lang="ru-RU" sz="1800" dirty="0" smtClean="0"/>
              <a:t>) - </a:t>
            </a:r>
            <a:r>
              <a:rPr lang="ru-RU" sz="1800" dirty="0" err="1" smtClean="0"/>
              <a:t>пикселах</a:t>
            </a:r>
            <a:r>
              <a:rPr lang="ru-RU" sz="1800" dirty="0" smtClean="0"/>
              <a:t> на дюйм и определяет, из какого количества </a:t>
            </a:r>
            <a:r>
              <a:rPr lang="ru-RU" sz="1800" dirty="0" err="1" smtClean="0"/>
              <a:t>пикселов</a:t>
            </a:r>
            <a:r>
              <a:rPr lang="ru-RU" sz="1800" dirty="0" smtClean="0"/>
              <a:t> на единицу измерения состоит изображение. Теоретически величина графического разрешения не ограничена, поскольку не увязана с техническими средствами (сканер, принтер, фотонаборный автомат и др.) </a:t>
            </a:r>
          </a:p>
          <a:p>
            <a:r>
              <a:rPr lang="ru-RU" sz="1800" b="1" i="1" dirty="0" smtClean="0"/>
              <a:t>Разрешение сканера</a:t>
            </a:r>
            <a:r>
              <a:rPr lang="ru-RU" sz="1800" i="1" dirty="0" smtClean="0"/>
              <a:t>.</a:t>
            </a:r>
            <a:r>
              <a:rPr lang="ru-RU" sz="1800" dirty="0" smtClean="0"/>
              <a:t> Сканирование изображения является преобразованием его из аналогового в цифровой вид и передачей в компьютер посредством специального устройства - сканера. Частота, с которой сканер считывает информацию на единице длины, называется разрешающей способностью, или разрешением сканера. Обычно разрешение сканера измеряется в SPI (</a:t>
            </a:r>
            <a:r>
              <a:rPr lang="ru-RU" sz="1800" dirty="0" err="1" smtClean="0"/>
              <a:t>samples</a:t>
            </a:r>
            <a:r>
              <a:rPr lang="ru-RU" sz="1800" dirty="0" smtClean="0"/>
              <a:t> </a:t>
            </a:r>
            <a:r>
              <a:rPr lang="ru-RU" sz="1800" dirty="0" err="1" smtClean="0"/>
              <a:t>per</a:t>
            </a:r>
            <a:r>
              <a:rPr lang="ru-RU" sz="1800" dirty="0" smtClean="0"/>
              <a:t> </a:t>
            </a:r>
            <a:r>
              <a:rPr lang="ru-RU" sz="1800" dirty="0" err="1" smtClean="0"/>
              <a:t>inch</a:t>
            </a:r>
            <a:r>
              <a:rPr lang="ru-RU" sz="1800" dirty="0" smtClean="0"/>
              <a:t>) - выборках на дюйм, или в PPI, хотя зачастую в документации используется термин DPI (</a:t>
            </a:r>
            <a:r>
              <a:rPr lang="ru-RU" sz="1800" dirty="0" err="1" smtClean="0"/>
              <a:t>dots</a:t>
            </a:r>
            <a:r>
              <a:rPr lang="ru-RU" sz="1800" dirty="0" smtClean="0"/>
              <a:t> </a:t>
            </a:r>
            <a:r>
              <a:rPr lang="ru-RU" sz="1800" dirty="0" err="1" smtClean="0"/>
              <a:t>per</a:t>
            </a:r>
            <a:r>
              <a:rPr lang="ru-RU" sz="1800" dirty="0" smtClean="0"/>
              <a:t> </a:t>
            </a:r>
            <a:r>
              <a:rPr lang="ru-RU" sz="1800" dirty="0" err="1" smtClean="0"/>
              <a:t>inch</a:t>
            </a:r>
            <a:r>
              <a:rPr lang="ru-RU" sz="1800" dirty="0" smtClean="0"/>
              <a:t>) - точки на дюйм, который является в данном случае технически неверным. 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 smtClean="0"/>
              <a:t>2.1 </a:t>
            </a:r>
            <a:r>
              <a:rPr lang="ru-RU" sz="3600" b="1" dirty="0" smtClean="0"/>
              <a:t>Разрешение изображения</a:t>
            </a:r>
            <a:br>
              <a:rPr lang="ru-RU" sz="3600" b="1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628800"/>
            <a:ext cx="7643192" cy="4497363"/>
          </a:xfrm>
        </p:spPr>
        <p:txBody>
          <a:bodyPr/>
          <a:lstStyle/>
          <a:p>
            <a:r>
              <a:rPr lang="ru-RU" sz="2000" b="1" i="1" dirty="0" smtClean="0"/>
              <a:t>Разрешение монитора.</a:t>
            </a:r>
            <a:r>
              <a:rPr lang="ru-RU" sz="2000" b="1" dirty="0" smtClean="0"/>
              <a:t> </a:t>
            </a:r>
            <a:r>
              <a:rPr lang="ru-RU" sz="2000" dirty="0" smtClean="0"/>
              <a:t>Экран монитора покрыт мельчайшими </a:t>
            </a:r>
            <a:r>
              <a:rPr lang="ru-RU" sz="2000" dirty="0" err="1" smtClean="0"/>
              <a:t>люминофорными</a:t>
            </a:r>
            <a:r>
              <a:rPr lang="ru-RU" sz="2000" dirty="0" smtClean="0"/>
              <a:t> точками красного, синего и зеленого цветов, образующих так называемый </a:t>
            </a:r>
            <a:r>
              <a:rPr lang="ru-RU" sz="2000" dirty="0" err="1" smtClean="0"/>
              <a:t>пиксел</a:t>
            </a:r>
            <a:r>
              <a:rPr lang="ru-RU" sz="2000" dirty="0" smtClean="0"/>
              <a:t> монитора. Пучок электронов попадает на эти точки, вызывая их свечение. Управляя мощностью пучка для каждой </a:t>
            </a:r>
            <a:r>
              <a:rPr lang="ru-RU" sz="2000" dirty="0" err="1" smtClean="0"/>
              <a:t>люминофорной</a:t>
            </a:r>
            <a:r>
              <a:rPr lang="ru-RU" sz="2000" dirty="0" smtClean="0"/>
              <a:t> точки, можно изменять яркость и цвет изображения на экране. Разрешение монитора измеряется в </a:t>
            </a:r>
            <a:r>
              <a:rPr lang="ru-RU" sz="2000" dirty="0" err="1" smtClean="0"/>
              <a:t>пикселах</a:t>
            </a:r>
            <a:r>
              <a:rPr lang="ru-RU" sz="2000" dirty="0" smtClean="0"/>
              <a:t> на дюйм и зависит от конкретного монитора и видеокарты. </a:t>
            </a:r>
          </a:p>
          <a:p>
            <a:r>
              <a:rPr lang="ru-RU" sz="2000" b="1" i="1" dirty="0" smtClean="0"/>
              <a:t>Разрешение печатающего устройства</a:t>
            </a:r>
            <a:r>
              <a:rPr lang="ru-RU" sz="2000" b="1" dirty="0" smtClean="0"/>
              <a:t>. </a:t>
            </a:r>
            <a:r>
              <a:rPr lang="ru-RU" sz="2000" dirty="0" smtClean="0"/>
              <a:t>Определяет его способность раздельно напечатать число точек на единицу длины. Измеряется в точках на дюйм. Чем выше разрешение печатающего устройства, тем выше качество изображения, которое можно получить на нем. 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b="1" dirty="0" smtClean="0"/>
              <a:t>2.2 </a:t>
            </a:r>
            <a:r>
              <a:rPr lang="ru-RU" sz="4000" b="1" dirty="0" smtClean="0"/>
              <a:t>Цветовые </a:t>
            </a:r>
            <a:r>
              <a:rPr lang="ru-RU" sz="4000" b="1" dirty="0" smtClean="0"/>
              <a:t>модели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283152" cy="4641379"/>
          </a:xfrm>
        </p:spPr>
        <p:txBody>
          <a:bodyPr/>
          <a:lstStyle/>
          <a:p>
            <a:r>
              <a:rPr lang="ru-RU" sz="1800" i="1" dirty="0" smtClean="0"/>
              <a:t>Модель RGB</a:t>
            </a:r>
            <a:r>
              <a:rPr lang="ru-RU" sz="1800" dirty="0" smtClean="0"/>
              <a:t>. Цветовая модель RGB (R - </a:t>
            </a:r>
            <a:r>
              <a:rPr lang="ru-RU" sz="1800" dirty="0" err="1" smtClean="0"/>
              <a:t>Red</a:t>
            </a:r>
            <a:r>
              <a:rPr lang="ru-RU" sz="1800" dirty="0" smtClean="0"/>
              <a:t> - красный, G - </a:t>
            </a:r>
            <a:r>
              <a:rPr lang="ru-RU" sz="1800" dirty="0" err="1" smtClean="0"/>
              <a:t>Green</a:t>
            </a:r>
            <a:r>
              <a:rPr lang="ru-RU" sz="1800" dirty="0" smtClean="0"/>
              <a:t> - зеленый, B - </a:t>
            </a:r>
            <a:r>
              <a:rPr lang="ru-RU" sz="1800" dirty="0" err="1" smtClean="0"/>
              <a:t>Blue</a:t>
            </a:r>
            <a:r>
              <a:rPr lang="ru-RU" sz="1800" dirty="0" smtClean="0"/>
              <a:t> - синий) используется для описания цветов, видимых в проходящем или прямом свете. Она адекватна цветовому восприятию человеческого глаза. Поэтому построение изображения на экранах мониторов, в сканерах, цифровых камерах и других оптических приборах соответствует модели RGB. В компьютерной RGB-модели каждый основной цвет может иметь 256 градаций яркости, что соответствует 8-битовому режиму.</a:t>
            </a: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221088"/>
            <a:ext cx="50863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332656"/>
            <a:ext cx="7643192" cy="5793507"/>
          </a:xfrm>
        </p:spPr>
        <p:txBody>
          <a:bodyPr/>
          <a:lstStyle/>
          <a:p>
            <a:r>
              <a:rPr lang="ru-RU" sz="1800" i="1" dirty="0" smtClean="0"/>
              <a:t>Модель CMY (CMYK)</a:t>
            </a:r>
            <a:r>
              <a:rPr lang="ru-RU" sz="1800" dirty="0" smtClean="0"/>
              <a:t>. Цветовая модель CMY C - </a:t>
            </a:r>
            <a:r>
              <a:rPr lang="ru-RU" sz="1800" dirty="0" err="1" smtClean="0"/>
              <a:t>Cyan</a:t>
            </a:r>
            <a:r>
              <a:rPr lang="ru-RU" sz="1800" dirty="0" smtClean="0"/>
              <a:t> - </a:t>
            </a:r>
            <a:r>
              <a:rPr lang="ru-RU" sz="1800" dirty="0" err="1" smtClean="0"/>
              <a:t>голубой</a:t>
            </a:r>
            <a:r>
              <a:rPr lang="ru-RU" sz="1800" dirty="0" smtClean="0"/>
              <a:t>, M - </a:t>
            </a:r>
            <a:r>
              <a:rPr lang="ru-RU" sz="1800" dirty="0" err="1" smtClean="0"/>
              <a:t>Magenta</a:t>
            </a:r>
            <a:r>
              <a:rPr lang="ru-RU" sz="1800" dirty="0" smtClean="0"/>
              <a:t> - пурпурный, Y - </a:t>
            </a:r>
            <a:r>
              <a:rPr lang="ru-RU" sz="1800" dirty="0" err="1" smtClean="0"/>
              <a:t>Yellow</a:t>
            </a:r>
            <a:r>
              <a:rPr lang="ru-RU" sz="1800" dirty="0" smtClean="0"/>
              <a:t> - желтый, используется для описания цветов, видимых в отраженном свете (например, для цвета краски, нанесенной на бумагу</a:t>
            </a:r>
            <a:r>
              <a:rPr lang="ru-RU" sz="1800" dirty="0" smtClean="0"/>
              <a:t>).</a:t>
            </a:r>
            <a:r>
              <a:rPr lang="ru-RU" sz="1800" dirty="0" smtClean="0"/>
              <a:t> Насыщенность цвета в модели CMYK измеряется в процентах, так что каждый цвет имеет 100 градаций яркости. </a:t>
            </a:r>
          </a:p>
          <a:p>
            <a:r>
              <a:rPr lang="ru-RU" sz="1800" dirty="0" smtClean="0"/>
              <a:t>Основной задачей процесса репродуцирования - является конвертация изображения из модели RGB в модель CMYK. Данное преобразование осуществляется при помощи специальных программных фильтров с учетом всех будущих установок печати: системы </a:t>
            </a:r>
            <a:r>
              <a:rPr lang="ru-RU" sz="1800" dirty="0" err="1" smtClean="0"/>
              <a:t>триадных</a:t>
            </a:r>
            <a:r>
              <a:rPr lang="ru-RU" sz="1800" dirty="0" smtClean="0"/>
              <a:t> красок, коэффициента </a:t>
            </a:r>
            <a:r>
              <a:rPr lang="ru-RU" sz="1800" dirty="0" err="1" smtClean="0"/>
              <a:t>растискивания</a:t>
            </a:r>
            <a:r>
              <a:rPr lang="ru-RU" sz="1800" dirty="0" smtClean="0"/>
              <a:t> растровой точки, способа генерации черного цвета, баланса красок и других.</a:t>
            </a: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149080"/>
            <a:ext cx="52863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404664"/>
            <a:ext cx="7344816" cy="5832648"/>
          </a:xfrm>
        </p:spPr>
        <p:txBody>
          <a:bodyPr/>
          <a:lstStyle/>
          <a:p>
            <a:pPr marL="2988000"/>
            <a:r>
              <a:rPr lang="ru-RU" sz="1800" i="1" dirty="0" smtClean="0"/>
              <a:t>Модель HSB</a:t>
            </a:r>
            <a:r>
              <a:rPr lang="ru-RU" sz="1800" dirty="0" smtClean="0"/>
              <a:t>. Характеризовать цвет можно с использованием других визуальных компонентов. Так, в модели HSB базовое цветовое пространство строится по трем координатам: цветовому тону (</a:t>
            </a:r>
            <a:r>
              <a:rPr lang="ru-RU" sz="1800" dirty="0" err="1" smtClean="0"/>
              <a:t>Hue</a:t>
            </a:r>
            <a:r>
              <a:rPr lang="ru-RU" sz="1800" dirty="0" smtClean="0"/>
              <a:t>); насыщенности (</a:t>
            </a:r>
            <a:r>
              <a:rPr lang="ru-RU" sz="1800" dirty="0" err="1" smtClean="0"/>
              <a:t>Saturation</a:t>
            </a:r>
            <a:r>
              <a:rPr lang="ru-RU" sz="1800" dirty="0" smtClean="0"/>
              <a:t>); яркости (</a:t>
            </a:r>
            <a:r>
              <a:rPr lang="ru-RU" sz="1800" dirty="0" err="1" smtClean="0"/>
              <a:t>Brightness</a:t>
            </a:r>
            <a:r>
              <a:rPr lang="ru-RU" sz="1800" dirty="0" smtClean="0"/>
              <a:t>). </a:t>
            </a:r>
            <a:endParaRPr lang="ru-RU" sz="1800" dirty="0" smtClean="0"/>
          </a:p>
          <a:p>
            <a:pPr marL="36000" indent="0">
              <a:spcBef>
                <a:spcPts val="0"/>
              </a:spcBef>
            </a:pPr>
            <a:r>
              <a:rPr lang="ru-RU" sz="1800" dirty="0" smtClean="0"/>
              <a:t>Эти </a:t>
            </a:r>
            <a:r>
              <a:rPr lang="ru-RU" sz="1800" dirty="0" smtClean="0"/>
              <a:t>параметры можно представить в виде трех координат, с помощью которых можно графически определять положение видимого цвета в цветовом пространстве. На центральной вертикальной оси откладывается яркость, а на горизонтальной - насыщенность. Цветовому тону соответствует угол, под которым ось насыщенности отходит от оси яркости.  </a:t>
            </a:r>
          </a:p>
          <a:p>
            <a:pPr marL="36000" indent="0"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smtClean="0"/>
              <a:t>центре, где все цветовые тона смешиваются, образуется нейтральный серый цвет. </a:t>
            </a:r>
          </a:p>
          <a:p>
            <a:pPr marL="36000" indent="0">
              <a:spcBef>
                <a:spcPts val="0"/>
              </a:spcBef>
            </a:pPr>
            <a:r>
              <a:rPr lang="ru-RU" sz="1800" dirty="0" smtClean="0"/>
              <a:t>Данная цветовая модель хорошо согласуется с восприятием человека: цветовой тон является эквивалентом длины волны света, насыщенность - интенсивности волны, а яркость характеризует количество света. </a:t>
            </a:r>
          </a:p>
          <a:p>
            <a:pPr marL="36000" indent="0">
              <a:spcBef>
                <a:spcPts val="0"/>
              </a:spcBef>
            </a:pP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3312368" cy="235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43608" y="404664"/>
            <a:ext cx="3672408" cy="2060848"/>
          </a:xfrm>
        </p:spPr>
        <p:txBody>
          <a:bodyPr/>
          <a:lstStyle/>
          <a:p>
            <a:r>
              <a:rPr lang="ru-RU" sz="1800" b="0" i="1" dirty="0" smtClean="0"/>
              <a:t>Система CIE</a:t>
            </a:r>
            <a:r>
              <a:rPr lang="ru-RU" sz="1800" b="0" dirty="0" smtClean="0"/>
              <a:t>. Цветовое пространство можно использовать для описания диапазона тех цветов, которые воспринимаются наблюдателем или воспроизводятся устройством. Этот диапазон называется гаммой.</a:t>
            </a:r>
            <a:endParaRPr lang="ru-RU" sz="1800" b="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860032" y="620688"/>
            <a:ext cx="3897759" cy="1872208"/>
          </a:xfrm>
        </p:spPr>
        <p:txBody>
          <a:bodyPr/>
          <a:lstStyle/>
          <a:p>
            <a:r>
              <a:rPr lang="ru-RU" sz="1800" b="0" i="1" dirty="0" smtClean="0"/>
              <a:t>Модель CIE </a:t>
            </a:r>
            <a:r>
              <a:rPr lang="ru-RU" sz="1800" b="0" i="1" dirty="0" err="1" smtClean="0"/>
              <a:t>Lab</a:t>
            </a:r>
            <a:r>
              <a:rPr lang="ru-RU" sz="1800" b="0" dirty="0" smtClean="0"/>
              <a:t>. Данная модель создана как усовершенствованная модель CIE и также является аппаратно-независимой. </a:t>
            </a:r>
            <a:r>
              <a:rPr lang="ru-RU" sz="1800" b="0" dirty="0" smtClean="0"/>
              <a:t>В </a:t>
            </a:r>
            <a:r>
              <a:rPr lang="ru-RU" sz="1800" b="0" dirty="0" smtClean="0"/>
              <a:t>модели </a:t>
            </a:r>
            <a:r>
              <a:rPr lang="ru-RU" sz="1800" b="0" dirty="0" err="1" smtClean="0"/>
              <a:t>Lab</a:t>
            </a:r>
            <a:r>
              <a:rPr lang="ru-RU" sz="1800" b="0" dirty="0" smtClean="0"/>
              <a:t> величина L характеризует светлоту (</a:t>
            </a:r>
            <a:r>
              <a:rPr lang="ru-RU" sz="1800" b="0" dirty="0" err="1" smtClean="0"/>
              <a:t>Lightness</a:t>
            </a:r>
            <a:r>
              <a:rPr lang="ru-RU" sz="1800" b="0" dirty="0" smtClean="0"/>
              <a:t>) и может изменяться от 0 до 100%.</a:t>
            </a:r>
            <a:endParaRPr lang="ru-RU" sz="1800" b="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92896"/>
            <a:ext cx="3571356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92896"/>
            <a:ext cx="3895241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kk-KZ" sz="4000" b="1" dirty="0" smtClean="0"/>
              <a:t>2.3 </a:t>
            </a:r>
            <a:r>
              <a:rPr lang="ru-RU" sz="4000" b="1" dirty="0" smtClean="0"/>
              <a:t>Типы растровых изображений</a:t>
            </a:r>
            <a:endParaRPr lang="ru-RU" sz="4000" b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99792" y="1772816"/>
            <a:ext cx="5987008" cy="435334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 smtClean="0"/>
              <a:t>Черно-белые </a:t>
            </a:r>
            <a:r>
              <a:rPr lang="ru-RU" sz="2000" b="1" dirty="0" smtClean="0"/>
              <a:t>изображения </a:t>
            </a:r>
            <a:r>
              <a:rPr lang="ru-RU" sz="2000" dirty="0" smtClean="0"/>
              <a:t>(Монохромное </a:t>
            </a:r>
            <a:r>
              <a:rPr lang="ru-RU" sz="2000" dirty="0" smtClean="0"/>
              <a:t>изображение (</a:t>
            </a:r>
            <a:r>
              <a:rPr lang="ru-RU" sz="2000" dirty="0" err="1" smtClean="0"/>
              <a:t>bitmap</a:t>
            </a:r>
            <a:r>
              <a:rPr lang="ru-RU" sz="2000" dirty="0" smtClean="0"/>
              <a:t>). На каждый </a:t>
            </a:r>
            <a:r>
              <a:rPr lang="ru-RU" sz="2000" dirty="0" err="1" smtClean="0"/>
              <a:t>пиксел</a:t>
            </a:r>
            <a:r>
              <a:rPr lang="ru-RU" sz="2000" dirty="0" smtClean="0"/>
              <a:t> такого изображения отводится 1 бит информации (черный или белый цвет). 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/>
              <a:t>Полутоновые </a:t>
            </a:r>
            <a:r>
              <a:rPr lang="ru-RU" sz="2000" b="1" i="1" dirty="0" smtClean="0"/>
              <a:t>изображения  </a:t>
            </a:r>
            <a:r>
              <a:rPr lang="ru-RU" sz="2000" i="1" dirty="0" smtClean="0"/>
              <a:t>(</a:t>
            </a:r>
            <a:r>
              <a:rPr lang="ru-RU" sz="2000" dirty="0" err="1" smtClean="0"/>
              <a:t>grayscale</a:t>
            </a:r>
            <a:r>
              <a:rPr lang="ru-RU" sz="2000" dirty="0" smtClean="0"/>
              <a:t> (градации серого</a:t>
            </a:r>
            <a:r>
              <a:rPr lang="ru-RU" sz="20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/>
              <a:t>Цветные </a:t>
            </a:r>
            <a:r>
              <a:rPr lang="ru-RU" sz="2000" b="1" i="1" dirty="0" smtClean="0"/>
              <a:t>изображения</a:t>
            </a:r>
            <a:r>
              <a:rPr lang="ru-RU" sz="2000" i="1" dirty="0" smtClean="0"/>
              <a:t>. (многоканальные)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/>
              <a:t>Индексированные </a:t>
            </a:r>
            <a:r>
              <a:rPr lang="ru-RU" sz="2000" b="1" i="1" dirty="0" smtClean="0"/>
              <a:t>цвета  </a:t>
            </a:r>
            <a:r>
              <a:rPr lang="ru-RU" sz="2000" i="1" dirty="0" smtClean="0"/>
              <a:t>(</a:t>
            </a:r>
            <a:r>
              <a:rPr lang="ru-RU" sz="2000" dirty="0" smtClean="0"/>
              <a:t>информация о компонентах цвета (красном, зеленом и синем) каждого пикселя записывается в цветовую таблицу в виде фиксированных значений</a:t>
            </a:r>
            <a:endParaRPr lang="ru-RU" sz="2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789040"/>
            <a:ext cx="17145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140968"/>
            <a:ext cx="165618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844824"/>
            <a:ext cx="10096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437112"/>
            <a:ext cx="20829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r>
              <a:rPr lang="kk-KZ" sz="3600" b="1" dirty="0" smtClean="0"/>
              <a:t>2.4 </a:t>
            </a:r>
            <a:r>
              <a:rPr lang="ru-RU" sz="3600" b="1" dirty="0" smtClean="0"/>
              <a:t>Форматы графических файлов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08720"/>
            <a:ext cx="7643192" cy="5217443"/>
          </a:xfrm>
        </p:spPr>
        <p:txBody>
          <a:bodyPr/>
          <a:lstStyle/>
          <a:p>
            <a:pPr>
              <a:buNone/>
            </a:pPr>
            <a:r>
              <a:rPr lang="ru-RU" sz="2400" u="sng" dirty="0" smtClean="0"/>
              <a:t>Растровые форматы</a:t>
            </a:r>
            <a:endParaRPr lang="ru-RU" sz="2400" dirty="0" smtClean="0"/>
          </a:p>
          <a:p>
            <a:r>
              <a:rPr lang="en-US" sz="1600" i="1" dirty="0" smtClean="0"/>
              <a:t>TIFF (Tagged Image Format).</a:t>
            </a:r>
            <a:r>
              <a:rPr lang="en-US" sz="1600" dirty="0" smtClean="0"/>
              <a:t> </a:t>
            </a:r>
            <a:r>
              <a:rPr lang="ru-RU" sz="1600" dirty="0" smtClean="0"/>
              <a:t>Является на сегодняшний день самым распространенным из графических форматов для растровых изображений, фактически - промышленным стандартом. TIFF поддерживается практически всеми программами на платформах PC и </a:t>
            </a:r>
            <a:r>
              <a:rPr lang="ru-RU" sz="1600" dirty="0" err="1" smtClean="0"/>
              <a:t>Macintosh</a:t>
            </a:r>
            <a:r>
              <a:rPr lang="ru-RU" sz="1600" dirty="0" smtClean="0"/>
              <a:t>. Кроме поддержки всех цветовых моделей, может сохранять </a:t>
            </a:r>
            <a:r>
              <a:rPr lang="ru-RU" sz="1600" dirty="0" err="1" smtClean="0"/>
              <a:t>обтравочные</a:t>
            </a:r>
            <a:r>
              <a:rPr lang="ru-RU" sz="1600" dirty="0" smtClean="0"/>
              <a:t> контуры, </a:t>
            </a:r>
            <a:r>
              <a:rPr lang="ru-RU" sz="1600" dirty="0" err="1" smtClean="0"/>
              <a:t>альфа-каналы</a:t>
            </a:r>
            <a:r>
              <a:rPr lang="ru-RU" sz="1600" dirty="0" smtClean="0"/>
              <a:t>, установки печати, калибровочную информацию. Включает схемы сжатия для уменьшения размера файла. Применяется для хранения сканированных изображений и размещения их в программах графического дизайна и издательских системах, для обмена растровыми изображениями между платформами. </a:t>
            </a:r>
          </a:p>
          <a:p>
            <a:r>
              <a:rPr lang="en-US" sz="1600" i="1" dirty="0" smtClean="0"/>
              <a:t>PSD</a:t>
            </a:r>
            <a:r>
              <a:rPr lang="ru-RU" sz="1600" i="1" dirty="0" smtClean="0"/>
              <a:t> (</a:t>
            </a:r>
            <a:r>
              <a:rPr lang="en-US" sz="1600" i="1" dirty="0" err="1" smtClean="0"/>
              <a:t>PhotoShop</a:t>
            </a:r>
            <a:r>
              <a:rPr lang="en-US" sz="1600" i="1" dirty="0" smtClean="0"/>
              <a:t> Document</a:t>
            </a:r>
            <a:r>
              <a:rPr lang="ru-RU" sz="1600" i="1" dirty="0" smtClean="0"/>
              <a:t>). </a:t>
            </a:r>
            <a:r>
              <a:rPr lang="ru-RU" sz="1600" dirty="0" smtClean="0"/>
              <a:t>Внутренний формат программы </a:t>
            </a:r>
            <a:r>
              <a:rPr lang="ru-RU" sz="1600" dirty="0" err="1" smtClean="0"/>
              <a:t>Adobe</a:t>
            </a:r>
            <a:r>
              <a:rPr lang="ru-RU" sz="1600" dirty="0" smtClean="0"/>
              <a:t> </a:t>
            </a:r>
            <a:r>
              <a:rPr lang="ru-RU" sz="1600" dirty="0" err="1" smtClean="0"/>
              <a:t>Photoshop</a:t>
            </a:r>
            <a:r>
              <a:rPr lang="ru-RU" sz="1600" dirty="0" smtClean="0"/>
              <a:t>. Поддерживает 48-разрядное кодирование цвета и различные цветовые модели. Сохраняет информацию о внутренней структуре файла. Используется для хранения документов, нуждающихся в редактировании. Окончательный вариант изображения перед использованием в других приложениях, необходимо преобразовать в формат TIFF.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0"/>
            <a:ext cx="8100392" cy="6858000"/>
          </a:xfrm>
        </p:spPr>
        <p:txBody>
          <a:bodyPr/>
          <a:lstStyle/>
          <a:p>
            <a:r>
              <a:rPr lang="en-US" sz="1600" i="1" dirty="0" smtClean="0"/>
              <a:t>JPEG (Joint Photographic Experts Group).</a:t>
            </a:r>
            <a:r>
              <a:rPr lang="en-US" sz="1600" dirty="0" smtClean="0"/>
              <a:t> </a:t>
            </a:r>
            <a:r>
              <a:rPr lang="ru-RU" sz="1600" dirty="0" smtClean="0"/>
              <a:t>Возник как формат сжатия файлов. При каждом сохранении в JPEG происходит потеря качества, т.к. в данном формате применяется алгоритм сжатия изображений с потерей качества. Размер файла может быть уменьшен в десятки раз (степень сжатия задается пользователем). Поддерживает полутоновые и </a:t>
            </a:r>
            <a:r>
              <a:rPr lang="ru-RU" sz="1600" dirty="0" err="1" smtClean="0"/>
              <a:t>полноцветные</a:t>
            </a:r>
            <a:r>
              <a:rPr lang="ru-RU" sz="1600" dirty="0" smtClean="0"/>
              <a:t> изображения в моделях RGB и CMYK, </a:t>
            </a:r>
            <a:r>
              <a:rPr lang="ru-RU" sz="1600" dirty="0" err="1" smtClean="0"/>
              <a:t>обтравочные</a:t>
            </a:r>
            <a:r>
              <a:rPr lang="ru-RU" sz="1600" dirty="0" smtClean="0"/>
              <a:t> контуры, цветовые профили. </a:t>
            </a:r>
            <a:r>
              <a:rPr lang="ru-RU" sz="1600" dirty="0" smtClean="0"/>
              <a:t>В формате </a:t>
            </a:r>
            <a:r>
              <a:rPr lang="ru-RU" sz="1600" dirty="0" smtClean="0"/>
              <a:t>JPEG следует сохранять только конечный вариант работы, поскольку каждое новое сохранение приводит к дополнительным искажениям данных. </a:t>
            </a:r>
          </a:p>
          <a:p>
            <a:r>
              <a:rPr lang="ru-RU" sz="1600" i="1" dirty="0" err="1" smtClean="0"/>
              <a:t>Photo</a:t>
            </a:r>
            <a:r>
              <a:rPr lang="ru-RU" sz="1600" i="1" dirty="0" smtClean="0"/>
              <a:t> CD. </a:t>
            </a:r>
            <a:r>
              <a:rPr lang="ru-RU" sz="1600" dirty="0" smtClean="0"/>
              <a:t>Разработан фирмой </a:t>
            </a:r>
            <a:r>
              <a:rPr lang="ru-RU" sz="1600" dirty="0" err="1" smtClean="0"/>
              <a:t>Kodak</a:t>
            </a:r>
            <a:r>
              <a:rPr lang="ru-RU" sz="1600" dirty="0" smtClean="0"/>
              <a:t> для хранения библиотек цифровых растровых изображений высокого качества. Изображения в формате </a:t>
            </a:r>
            <a:r>
              <a:rPr lang="ru-RU" sz="1600" dirty="0" err="1" smtClean="0"/>
              <a:t>Photo</a:t>
            </a:r>
            <a:r>
              <a:rPr lang="ru-RU" sz="1600" dirty="0" smtClean="0"/>
              <a:t> CD записываются на специализированных рабочих станциях </a:t>
            </a:r>
            <a:r>
              <a:rPr lang="ru-RU" sz="1600" dirty="0" err="1" smtClean="0"/>
              <a:t>Kodak</a:t>
            </a:r>
            <a:r>
              <a:rPr lang="ru-RU" sz="1600" dirty="0" smtClean="0"/>
              <a:t>. Файлы данного формата имеют внутреннюю структуру, обеспечивающую хранение изображения с фиксированными величинами разрешений. Формат поддерживает только цветовое пространство </a:t>
            </a:r>
            <a:r>
              <a:rPr lang="ru-RU" sz="1600" dirty="0" err="1" smtClean="0"/>
              <a:t>Photo</a:t>
            </a:r>
            <a:r>
              <a:rPr lang="ru-RU" sz="1600" dirty="0" smtClean="0"/>
              <a:t> YCC, сжимает изображения с минимальными потерями цветовой информации. </a:t>
            </a:r>
          </a:p>
          <a:p>
            <a:r>
              <a:rPr lang="ru-RU" sz="1600" i="1" dirty="0" err="1" smtClean="0"/>
              <a:t>Windows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Bitmap</a:t>
            </a:r>
            <a:r>
              <a:rPr lang="ru-RU" sz="1600" i="1" dirty="0" smtClean="0"/>
              <a:t>.</a:t>
            </a:r>
            <a:r>
              <a:rPr lang="ru-RU" sz="1600" dirty="0" smtClean="0"/>
              <a:t> Данный формат предназначен для использования в операционной системе </a:t>
            </a:r>
            <a:r>
              <a:rPr lang="ru-RU" sz="1600" dirty="0" err="1" smtClean="0"/>
              <a:t>Windows</a:t>
            </a:r>
            <a:r>
              <a:rPr lang="ru-RU" sz="1600" dirty="0" smtClean="0"/>
              <a:t>. Поддерживает индексированные и RGB модели. Не сохраняет </a:t>
            </a:r>
            <a:r>
              <a:rPr lang="ru-RU" sz="1600" dirty="0" err="1" smtClean="0"/>
              <a:t>обтравочные</a:t>
            </a:r>
            <a:r>
              <a:rPr lang="ru-RU" sz="1600" dirty="0" smtClean="0"/>
              <a:t> контуры, </a:t>
            </a:r>
            <a:r>
              <a:rPr lang="ru-RU" sz="1600" dirty="0" err="1" smtClean="0"/>
              <a:t>альфаканалы</a:t>
            </a:r>
            <a:r>
              <a:rPr lang="ru-RU" sz="1600" dirty="0" smtClean="0"/>
              <a:t> и цветовые профили. В издательской деятельности не применяется. </a:t>
            </a:r>
          </a:p>
          <a:p>
            <a:r>
              <a:rPr lang="en-US" sz="1600" i="1" dirty="0" smtClean="0"/>
              <a:t>GIF</a:t>
            </a:r>
            <a:r>
              <a:rPr lang="ru-RU" sz="1600" i="1" dirty="0" smtClean="0"/>
              <a:t> (</a:t>
            </a:r>
            <a:r>
              <a:rPr lang="en-US" sz="1600" i="1" dirty="0" smtClean="0"/>
              <a:t>Graphics Interchange Format</a:t>
            </a:r>
            <a:r>
              <a:rPr lang="ru-RU" sz="1600" i="1" dirty="0" smtClean="0"/>
              <a:t>).</a:t>
            </a:r>
            <a:r>
              <a:rPr lang="ru-RU" sz="1600" dirty="0" smtClean="0"/>
              <a:t> Разработан специально для передачи растровых изображений по сетям. Поддерживает алгоритм сжатия LZW и индексированные цвета, не поддерживает дополнительные каналы, </a:t>
            </a:r>
            <a:r>
              <a:rPr lang="ru-RU" sz="1600" dirty="0" err="1" smtClean="0"/>
              <a:t>обтравочные</a:t>
            </a:r>
            <a:r>
              <a:rPr lang="ru-RU" sz="1600" dirty="0" smtClean="0"/>
              <a:t> контуры и цветовые профили. Файл GIF может содержать не одну, а несколько растровых изображений, которые демонстрируются поочередно с указанной в файле частотой (GIF-анимация). В издании не применяется.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172400" cy="1156990"/>
          </a:xfrm>
        </p:spPr>
        <p:txBody>
          <a:bodyPr/>
          <a:lstStyle/>
          <a:p>
            <a:r>
              <a:rPr lang="kk-KZ" sz="3600" b="1" dirty="0" smtClean="0"/>
              <a:t>2.4 </a:t>
            </a:r>
            <a:r>
              <a:rPr lang="ru-RU" sz="3600" b="1" dirty="0" smtClean="0"/>
              <a:t>Форматы графических файлов </a:t>
            </a:r>
            <a:br>
              <a:rPr lang="ru-RU" sz="3600" b="1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24744"/>
            <a:ext cx="8229600" cy="4525963"/>
          </a:xfrm>
        </p:spPr>
        <p:txBody>
          <a:bodyPr/>
          <a:lstStyle/>
          <a:p>
            <a:r>
              <a:rPr lang="kk-KZ" sz="1600" b="1" i="1" dirty="0" smtClean="0"/>
              <a:t>1.5 </a:t>
            </a:r>
            <a:r>
              <a:rPr lang="ru-RU" sz="1600" b="1" i="1" dirty="0" smtClean="0"/>
              <a:t>Векторные форматы</a:t>
            </a:r>
          </a:p>
          <a:p>
            <a:r>
              <a:rPr lang="ru-RU" sz="1600" dirty="0" smtClean="0"/>
              <a:t>Большинство векторных форматов могут также содержать не только векторную информацию, а также внедренные в файл растровые объекты или ссылку на растровый файл (технология OPI). </a:t>
            </a:r>
          </a:p>
          <a:p>
            <a:r>
              <a:rPr lang="ru-RU" sz="1600" dirty="0" smtClean="0"/>
              <a:t>Сложность при передаче данных из одного векторного формата в другой заключается в использовании программами различных алгоритмов при построении векторных и описании растровых объектов. </a:t>
            </a:r>
          </a:p>
          <a:p>
            <a:r>
              <a:rPr lang="en-US" sz="1600" i="1" dirty="0" smtClean="0"/>
              <a:t>WMF</a:t>
            </a:r>
            <a:r>
              <a:rPr lang="ru-RU" sz="1600" i="1" dirty="0" smtClean="0"/>
              <a:t> (</a:t>
            </a:r>
            <a:r>
              <a:rPr lang="en-US" sz="1600" i="1" dirty="0" smtClean="0"/>
              <a:t>Windows </a:t>
            </a:r>
            <a:r>
              <a:rPr lang="en-US" sz="1600" i="1" dirty="0" err="1" smtClean="0"/>
              <a:t>MetaFile</a:t>
            </a:r>
            <a:r>
              <a:rPr lang="ru-RU" sz="1600" i="1" dirty="0" smtClean="0"/>
              <a:t>).</a:t>
            </a:r>
            <a:r>
              <a:rPr lang="ru-RU" sz="1600" dirty="0" smtClean="0"/>
              <a:t> Является внутренним форматом </a:t>
            </a:r>
            <a:r>
              <a:rPr lang="ru-RU" sz="1600" dirty="0" err="1" smtClean="0"/>
              <a:t>Windows</a:t>
            </a:r>
            <a:r>
              <a:rPr lang="ru-RU" sz="1600" dirty="0" smtClean="0"/>
              <a:t>, служит для передачи векторов через буфер обмена (</a:t>
            </a:r>
            <a:r>
              <a:rPr lang="ru-RU" sz="1600" dirty="0" err="1" smtClean="0"/>
              <a:t>Сlipboard</a:t>
            </a:r>
            <a:r>
              <a:rPr lang="ru-RU" sz="1600" dirty="0" smtClean="0"/>
              <a:t>). Однако данный формат искажает цвета, не сохраняет ряд параметров векторных объектов и плохо поддерживается программными приложениями на платформе </a:t>
            </a:r>
            <a:r>
              <a:rPr lang="ru-RU" sz="1600" dirty="0" err="1" smtClean="0"/>
              <a:t>Macintosh</a:t>
            </a:r>
            <a:r>
              <a:rPr lang="ru-RU" sz="1600" dirty="0" smtClean="0"/>
              <a:t>. </a:t>
            </a:r>
          </a:p>
          <a:p>
            <a:r>
              <a:rPr lang="en-US" sz="1600" i="1" dirty="0" smtClean="0"/>
              <a:t>PDF</a:t>
            </a:r>
            <a:r>
              <a:rPr lang="ru-RU" sz="1600" i="1" dirty="0" smtClean="0"/>
              <a:t> (</a:t>
            </a:r>
            <a:r>
              <a:rPr lang="en-US" sz="1600" i="1" dirty="0" smtClean="0"/>
              <a:t>Portable Document Format</a:t>
            </a:r>
            <a:r>
              <a:rPr lang="ru-RU" sz="1600" i="1" dirty="0" smtClean="0"/>
              <a:t>). </a:t>
            </a:r>
            <a:r>
              <a:rPr lang="ru-RU" sz="1600" dirty="0" smtClean="0"/>
              <a:t>Формат PDF был создан фирмой </a:t>
            </a:r>
            <a:r>
              <a:rPr lang="ru-RU" sz="1600" dirty="0" err="1" smtClean="0"/>
              <a:t>Adobe</a:t>
            </a:r>
            <a:r>
              <a:rPr lang="ru-RU" sz="1600" dirty="0" smtClean="0"/>
              <a:t> в качестве формата электронного документооборота. PDF-файлы сохраняют форматирование документа на разных компьютерных платформах и в различных прикладных программах. Из-за небольших объемов PDF-файлов наилучшим способом их пересылки стали средства электронной почты и </a:t>
            </a:r>
            <a:r>
              <a:rPr lang="ru-RU" sz="1600" dirty="0" err="1" smtClean="0"/>
              <a:t>Internet</a:t>
            </a:r>
            <a:r>
              <a:rPr lang="ru-RU" sz="1600" dirty="0" smtClean="0"/>
              <a:t>. Формат PDF все более приближается к тому, чтобы стать общепринятым редактируемым стандартом, независимым от сред и устройств, позволяющим строить на его основе устойчивый технологический процесс для всей цепочки издательского процесса вывода на экран, печать или CD.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0"/>
            <a:ext cx="8100392" cy="6858000"/>
          </a:xfrm>
        </p:spPr>
        <p:txBody>
          <a:bodyPr/>
          <a:lstStyle/>
          <a:p>
            <a:r>
              <a:rPr lang="ru-RU" sz="1800" i="1" dirty="0" err="1" smtClean="0"/>
              <a:t>Adobe</a:t>
            </a:r>
            <a:r>
              <a:rPr lang="ru-RU" sz="1800" i="1" dirty="0" smtClean="0"/>
              <a:t> </a:t>
            </a:r>
            <a:r>
              <a:rPr lang="ru-RU" sz="1800" i="1" dirty="0" err="1" smtClean="0"/>
              <a:t>PostScript</a:t>
            </a:r>
            <a:r>
              <a:rPr lang="ru-RU" sz="1800" i="1" dirty="0" smtClean="0"/>
              <a:t>.</a:t>
            </a:r>
            <a:r>
              <a:rPr lang="ru-RU" sz="1800" dirty="0" smtClean="0"/>
              <a:t> Является языком описания страниц. Файлы этого формата представляют собой программу с командами на выполнение для выводного устройства и создаются с помощью функции </a:t>
            </a:r>
            <a:r>
              <a:rPr lang="ru-RU" sz="1800" dirty="0" err="1" smtClean="0"/>
              <a:t>Print</a:t>
            </a:r>
            <a:r>
              <a:rPr lang="ru-RU" sz="1800" dirty="0" smtClean="0"/>
              <a:t> </a:t>
            </a:r>
            <a:r>
              <a:rPr lang="ru-RU" sz="1800" dirty="0" err="1" smtClean="0"/>
              <a:t>to</a:t>
            </a:r>
            <a:r>
              <a:rPr lang="ru-RU" sz="1800" dirty="0" smtClean="0"/>
              <a:t> </a:t>
            </a:r>
            <a:r>
              <a:rPr lang="ru-RU" sz="1800" dirty="0" err="1" smtClean="0"/>
              <a:t>file</a:t>
            </a:r>
            <a:r>
              <a:rPr lang="ru-RU" sz="1800" dirty="0" smtClean="0"/>
              <a:t> (Печатать в файл) графических программ при использовании драйвера PostScript-принтера. Такие файлы содержат в себе сам документ, все связанные файлы (растровые и векторные), использованные шрифты, информацию о цветоделении и растрировании, управлении цветом и другие данные. Используются графическими программами и издательскими системами. </a:t>
            </a:r>
            <a:endParaRPr lang="ru-RU" sz="1800" dirty="0" smtClean="0"/>
          </a:p>
          <a:p>
            <a:r>
              <a:rPr lang="en-US" sz="1800" i="1" dirty="0" smtClean="0"/>
              <a:t>EPS</a:t>
            </a:r>
            <a:r>
              <a:rPr lang="ru-RU" sz="1800" i="1" dirty="0" smtClean="0"/>
              <a:t> (</a:t>
            </a:r>
            <a:r>
              <a:rPr lang="en-US" sz="1800" i="1" dirty="0" smtClean="0"/>
              <a:t>Encapsulated PostScript</a:t>
            </a:r>
            <a:r>
              <a:rPr lang="ru-RU" sz="1800" i="1" dirty="0" smtClean="0"/>
              <a:t>).</a:t>
            </a:r>
            <a:r>
              <a:rPr lang="ru-RU" sz="1800" dirty="0" smtClean="0"/>
              <a:t> Формат EPS (</a:t>
            </a:r>
            <a:r>
              <a:rPr lang="ru-RU" sz="1800" dirty="0" err="1" smtClean="0"/>
              <a:t>Encapsulated</a:t>
            </a:r>
            <a:r>
              <a:rPr lang="ru-RU" sz="1800" dirty="0" smtClean="0"/>
              <a:t> </a:t>
            </a:r>
            <a:r>
              <a:rPr lang="ru-RU" sz="1800" dirty="0" err="1" smtClean="0"/>
              <a:t>PostScript</a:t>
            </a:r>
            <a:r>
              <a:rPr lang="ru-RU" sz="1800" dirty="0" smtClean="0"/>
              <a:t>) представляет собой упрощенную версию </a:t>
            </a:r>
            <a:r>
              <a:rPr lang="ru-RU" sz="1800" dirty="0" err="1" smtClean="0"/>
              <a:t>PostScript</a:t>
            </a:r>
            <a:r>
              <a:rPr lang="ru-RU" sz="1800" dirty="0" smtClean="0"/>
              <a:t>: не содержит в одном файле более одной страницы, не сохраняет ряд установок для принтера. Формат позволяет хранить все типы изображения в любой цветовой модели. Поддерживается и редактируется всеми современными графическими и издательскими программами. Применяется как обменный формат в полиграфии. </a:t>
            </a:r>
          </a:p>
          <a:p>
            <a:r>
              <a:rPr lang="ru-RU" sz="1800" i="1" dirty="0" smtClean="0"/>
              <a:t>DXF</a:t>
            </a:r>
            <a:r>
              <a:rPr lang="ru-RU" sz="1800" i="1" dirty="0" smtClean="0"/>
              <a:t>.</a:t>
            </a:r>
            <a:r>
              <a:rPr lang="ru-RU" sz="1800" dirty="0" smtClean="0"/>
              <a:t> Формат DXF является форматом обмена чертежными данными в системах автоматизированного проектирования. Данный формат поддерживает большинство CAD-приложений, а также многие графические программы, в том числе </a:t>
            </a:r>
            <a:r>
              <a:rPr lang="ru-RU" sz="1800" dirty="0" err="1" smtClean="0"/>
              <a:t>CorelDraw</a:t>
            </a:r>
            <a:r>
              <a:rPr lang="ru-RU" sz="1800" dirty="0" smtClean="0"/>
              <a:t>, </a:t>
            </a:r>
            <a:r>
              <a:rPr lang="ru-RU" sz="1800" dirty="0" err="1" smtClean="0"/>
              <a:t>FreeHand</a:t>
            </a:r>
            <a:r>
              <a:rPr lang="ru-RU" sz="1800" dirty="0" smtClean="0"/>
              <a:t>. Формат DXF способен передавать информацию о трехмерных формах, включая каркасы и заполненные плоскости. В </a:t>
            </a:r>
            <a:r>
              <a:rPr lang="ru-RU" sz="1800" dirty="0" err="1" smtClean="0"/>
              <a:t>картоиздании</a:t>
            </a:r>
            <a:r>
              <a:rPr lang="ru-RU" sz="1800" dirty="0" smtClean="0"/>
              <a:t> используется преимущественно в качестве обменного формата для преобразований типа </a:t>
            </a:r>
            <a:r>
              <a:rPr lang="ru-RU" sz="1800" dirty="0" err="1" smtClean="0"/>
              <a:t>ГИС®Издательские</a:t>
            </a:r>
            <a:r>
              <a:rPr lang="ru-RU" sz="1800" dirty="0" smtClean="0"/>
              <a:t> системы. 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763688" y="2348880"/>
            <a:ext cx="63367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Благодарю за внимание!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3981</TotalTime>
  <Words>1629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Diseño predeterminado</vt:lpstr>
      <vt:lpstr>Лекция 2. МЕТОДЫ ПРЕДСТАВЛЕНИЯ ГРАФИЧЕСКИХ ИЗОБРАЖЕНИЙ. РАЗРЕШЕНИЕ ИЗОБРАЖЕНИЯ. ЦВЕТОВЫЕ МОДЕЛИ.  ТИПЫ РАСТРОВЫХ ИЗОБРАЖЕНИЙ.  ФОРМАТЫ ГРАФИЧЕСКИХ ФАЙЛОВ</vt:lpstr>
      <vt:lpstr>Содержание лекции:</vt:lpstr>
      <vt:lpstr>Методы представления графических изображений</vt:lpstr>
      <vt:lpstr>Слайд 4</vt:lpstr>
      <vt:lpstr>2.1 Разрешение изображения </vt:lpstr>
      <vt:lpstr>2.1 Разрешение изображения </vt:lpstr>
      <vt:lpstr>2.2 Цветовые модели</vt:lpstr>
      <vt:lpstr>Слайд 8</vt:lpstr>
      <vt:lpstr>Слайд 9</vt:lpstr>
      <vt:lpstr>Слайд 10</vt:lpstr>
      <vt:lpstr>2.3 Типы растровых изображений</vt:lpstr>
      <vt:lpstr>2.4 Форматы графических файлов  </vt:lpstr>
      <vt:lpstr>Слайд 13</vt:lpstr>
      <vt:lpstr>2.4 Форматы графических файлов  </vt:lpstr>
      <vt:lpstr>Слайд 15</vt:lpstr>
      <vt:lpstr>Слайд 16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Айсулу</cp:lastModifiedBy>
  <cp:revision>577</cp:revision>
  <dcterms:created xsi:type="dcterms:W3CDTF">2010-05-23T14:28:12Z</dcterms:created>
  <dcterms:modified xsi:type="dcterms:W3CDTF">2017-03-05T06:17:10Z</dcterms:modified>
</cp:coreProperties>
</file>